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4" r:id="rId2"/>
    <p:sldId id="309" r:id="rId3"/>
    <p:sldId id="273" r:id="rId4"/>
    <p:sldId id="473" r:id="rId5"/>
    <p:sldId id="474" r:id="rId6"/>
    <p:sldId id="475" r:id="rId7"/>
    <p:sldId id="449" r:id="rId8"/>
    <p:sldId id="450" r:id="rId9"/>
    <p:sldId id="451" r:id="rId10"/>
    <p:sldId id="418" r:id="rId11"/>
    <p:sldId id="476" r:id="rId12"/>
    <p:sldId id="265" r:id="rId13"/>
    <p:sldId id="477" r:id="rId14"/>
    <p:sldId id="478" r:id="rId15"/>
    <p:sldId id="454" r:id="rId16"/>
    <p:sldId id="466" r:id="rId17"/>
    <p:sldId id="292" r:id="rId18"/>
    <p:sldId id="297" r:id="rId19"/>
    <p:sldId id="480" r:id="rId20"/>
    <p:sldId id="481" r:id="rId21"/>
    <p:sldId id="479" r:id="rId22"/>
    <p:sldId id="293" r:id="rId23"/>
    <p:sldId id="300" r:id="rId24"/>
    <p:sldId id="482" r:id="rId25"/>
    <p:sldId id="468" r:id="rId26"/>
    <p:sldId id="469" r:id="rId27"/>
    <p:sldId id="470" r:id="rId28"/>
    <p:sldId id="483" r:id="rId29"/>
    <p:sldId id="291" r:id="rId30"/>
    <p:sldId id="484" r:id="rId31"/>
    <p:sldId id="472" r:id="rId32"/>
    <p:sldId id="485" r:id="rId33"/>
    <p:sldId id="486" r:id="rId34"/>
    <p:sldId id="258" r:id="rId35"/>
    <p:sldId id="282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88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8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emf"/><Relationship Id="rId5" Type="http://schemas.openxmlformats.org/officeDocument/2006/relationships/slide" Target="slide22.xml"/><Relationship Id="rId4" Type="http://schemas.openxmlformats.org/officeDocument/2006/relationships/slide" Target="slide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slide" Target="slide22.xml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214422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285992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3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比例的应用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428728" y="3429000"/>
            <a:ext cx="6104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40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+mj-ea"/>
                <a:ea typeface="+mj-ea"/>
              </a:rPr>
              <a:t>课时  用比例解决问题</a:t>
            </a:r>
            <a:endParaRPr lang="zh-CN" altLang="en-US" sz="4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14346" y="785794"/>
            <a:ext cx="8786810" cy="1643074"/>
            <a:chOff x="0" y="571480"/>
            <a:chExt cx="8786810" cy="1643074"/>
          </a:xfrm>
        </p:grpSpPr>
        <p:sp>
          <p:nvSpPr>
            <p:cNvPr id="13" name="圆角矩形 12"/>
            <p:cNvSpPr/>
            <p:nvPr/>
          </p:nvSpPr>
          <p:spPr>
            <a:xfrm>
              <a:off x="0" y="571480"/>
              <a:ext cx="8786810" cy="164307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71480"/>
              <a:ext cx="878681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一个办公楼原来平均每天照明用电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千瓦时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改用节能灯以后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平均每天只用电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25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千瓦时。原来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天的用电量现在可以用多少天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2571744"/>
            <a:ext cx="3143272" cy="928694"/>
            <a:chOff x="214282" y="857232"/>
            <a:chExt cx="3143272" cy="928694"/>
          </a:xfrm>
        </p:grpSpPr>
        <p:sp>
          <p:nvSpPr>
            <p:cNvPr id="22" name="圆角矩形 21"/>
            <p:cNvSpPr/>
            <p:nvPr/>
          </p:nvSpPr>
          <p:spPr>
            <a:xfrm>
              <a:off x="214282" y="857232"/>
              <a:ext cx="314327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7158" y="857232"/>
              <a:ext cx="29674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算术方法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286116" y="2786058"/>
            <a:ext cx="6429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100×5÷25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=500÷25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57356" y="5273117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现在可以用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2928926" y="500042"/>
            <a:ext cx="3143272" cy="928694"/>
            <a:chOff x="214282" y="857232"/>
            <a:chExt cx="3143272" cy="928694"/>
          </a:xfrm>
        </p:grpSpPr>
        <p:sp>
          <p:nvSpPr>
            <p:cNvPr id="13" name="圆角矩形 12"/>
            <p:cNvSpPr/>
            <p:nvPr/>
          </p:nvSpPr>
          <p:spPr>
            <a:xfrm>
              <a:off x="214282" y="857232"/>
              <a:ext cx="314327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7158" y="857232"/>
              <a:ext cx="29674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比例方法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28662" y="1428736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设原来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天的用电量现在可以用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0430" y="2214554"/>
            <a:ext cx="2212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=100×5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3786188" y="2928938"/>
          <a:ext cx="2619375" cy="1165225"/>
        </p:xfrm>
        <a:graphic>
          <a:graphicData uri="http://schemas.openxmlformats.org/presentationml/2006/ole">
            <p:oleObj spid="_x0000_s272387" name="Equation" r:id="rId3" imgW="698400" imgH="393480" progId="">
              <p:embed/>
            </p:oleObj>
          </a:graphicData>
        </a:graphic>
      </p:graphicFrame>
      <p:graphicFrame>
        <p:nvGraphicFramePr>
          <p:cNvPr id="251907" name="Object 3"/>
          <p:cNvGraphicFramePr>
            <a:graphicFrameLocks noChangeAspect="1"/>
          </p:cNvGraphicFramePr>
          <p:nvPr/>
        </p:nvGraphicFramePr>
        <p:xfrm>
          <a:off x="3810006" y="4214818"/>
          <a:ext cx="1619250" cy="525463"/>
        </p:xfrm>
        <a:graphic>
          <a:graphicData uri="http://schemas.openxmlformats.org/presentationml/2006/ole">
            <p:oleObj spid="_x0000_s272388" name="Equation" r:id="rId4" imgW="431640" imgH="17748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785786" y="5072074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原来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天的用电量现在可以用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885828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小明买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支圆珠笔用了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元，小刚想买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支同样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的圆珠笔，要用多少钱？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5984" y="235743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设要用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6∶4=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∶3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答：要用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0" y="376479"/>
            <a:ext cx="885828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学校小商店有两种圆珠笔。小明带的钱刚好可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以买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支单价是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元的，如果他只买单价是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元的，可以买多少支？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8794" y="278605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设可以买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支。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5×4=2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答：可以买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支。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0" y="376479"/>
            <a:ext cx="914400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小兰的身高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1.5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，她的影长是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2.4m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，如果同一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时间、同一地点测得一棵树的影子长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，这棵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树有多高？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" name="Picture 35" descr="119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071678"/>
            <a:ext cx="3829050" cy="286067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71472" y="271462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设这棵树高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4=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∶4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答：这棵树高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2.5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0" y="376479"/>
            <a:ext cx="914400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我国发射的人造地球卫星在空中绕地球运行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周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需要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10.6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小时，运行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周要用多少时间？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47809" name="Picture 1" descr="C:\Users\Administrator\AppData\Roaming\Tencent\Users\271766067\QQ\WinTemp\RichOle\PIN9WCCK)ZRW7F}P[`CN48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82" y="2143116"/>
            <a:ext cx="4400550" cy="24003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71406" y="2285992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设运行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周要用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10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6∶6=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∶15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答：运行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周要用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7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0" y="376479"/>
            <a:ext cx="914400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工程队修一条水渠，每天工作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小时，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天可以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完成。如果工作效率不变，每天工作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小时，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多少天可以完成任务？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278605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天可以完成任务。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6×12=8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=9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天可以完成任务。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500034" y="1214422"/>
            <a:ext cx="835821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北京到长沙的铁路长大约是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1600 km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。一列由北京开往长沙的高铁，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00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出发，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到达郑州。北京到郑州的铁路长大约是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700 km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。按照这样的平均速度，从北京到长沙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小时能到吗？</a:t>
            </a:r>
            <a:endParaRPr lang="en-US" altLang="zh-CN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928670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北京到长沙需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714612" y="1714488"/>
          <a:ext cx="2857500" cy="1165225"/>
        </p:xfrm>
        <a:graphic>
          <a:graphicData uri="http://schemas.openxmlformats.org/presentationml/2006/ole">
            <p:oleObj spid="_x0000_s287746" name="Equation" r:id="rId3" imgW="761760" imgH="393480" progId="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333759" y="3000375"/>
          <a:ext cx="2524125" cy="1163638"/>
        </p:xfrm>
        <a:graphic>
          <a:graphicData uri="http://schemas.openxmlformats.org/presentationml/2006/ole">
            <p:oleObj spid="_x0000_s287747" name="Equation" r:id="rId4" imgW="67284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714348" y="4572008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从北京到长沙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小时能到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71435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14282" y="1428736"/>
            <a:ext cx="8929718" cy="389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路程和时间成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速度和时间成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总价和购买数量成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已行的路程和未行的路程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4942" y="17859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4942" y="278605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29322" y="378619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9454" y="47148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一列货车前往灾区运送救灾物资，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小时行驶了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30 km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。从出发地点到灾区有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90 km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，按照这样的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速度，全程需要多少小时？</a:t>
            </a:r>
            <a:endParaRPr lang="en-US" altLang="zh-CN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7356" y="25717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设全程需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90∶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=30∶2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答：全程需要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小林读一本文学名著，如果每天读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页，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天可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以读完。小林想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天读完，那么平均每天要读多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少页？</a:t>
            </a:r>
            <a:endParaRPr lang="en-US" altLang="zh-CN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232" y="221455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平均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每天要读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页。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6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=30×8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=40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答：平均每天要读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7593745" cy="14740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写出下面各相关联的量各成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</a:rPr>
              <a:t>什么比例。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2143116"/>
            <a:ext cx="8786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房间面积一定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每块地砖的大小和地砖的块数。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(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作业本的单价一定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作业本的总价和数量。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(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9454" y="307181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反比例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29454" y="450057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7593745" cy="14740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写出下面各相关联的量各成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</a:rPr>
              <a:t>什么比例。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44" y="2143116"/>
            <a:ext cx="90011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全班的人数一定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平均每组的人数和组数。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(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车轮的直径一定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所行驶的路程和车轮转的圈数。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(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9566" y="307181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反比例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6578" y="450057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429797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选择题。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32" y="1142984"/>
            <a:ext cx="8786842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一项工程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甲队单独做要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乙队单独做要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甲、乙两队的工作效率比是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A.1∶1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B.5∶4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C.4∶5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7852" y="2071678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06" y="3214686"/>
            <a:ext cx="90725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下面不成比例的是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正方形的周长和边长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某同学匀速从家到学校的步行速度和所用时间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圆柱的体积和表面积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4810" y="3429000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6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71406" y="952417"/>
            <a:ext cx="8929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甲、乙两个三角形的面积相等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甲的底边长与乙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的底边长的比是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5∶3,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那么甲的与底相对的高与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乙的与底相对的高的比是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A.3∶5	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B.5∶3	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C.9∶25	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0694" y="257174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241667" name="Picture 3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357562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9" name="Rectangle 68"/>
          <p:cNvSpPr>
            <a:spLocks noChangeArrowheads="1"/>
          </p:cNvSpPr>
          <p:nvPr/>
        </p:nvSpPr>
        <p:spPr bwMode="auto">
          <a:xfrm>
            <a:off x="0" y="428604"/>
            <a:ext cx="4291559" cy="7510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解比例。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692150" y="1490663"/>
          <a:ext cx="2830513" cy="590550"/>
        </p:xfrm>
        <a:graphic>
          <a:graphicData uri="http://schemas.openxmlformats.org/presentationml/2006/ole">
            <p:oleObj spid="_x0000_s285697" name="Equation" r:id="rId4" imgW="977760" imgH="203040" progId="">
              <p:embed/>
            </p:oleObj>
          </a:graphicData>
        </a:graphic>
      </p:graphicFrame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864100" y="1490663"/>
          <a:ext cx="3343275" cy="590550"/>
        </p:xfrm>
        <a:graphic>
          <a:graphicData uri="http://schemas.openxmlformats.org/presentationml/2006/ole">
            <p:oleObj spid="_x0000_s285698" name="Equation" r:id="rId5" imgW="1155600" imgH="203040" progId="">
              <p:embed/>
            </p:oleObj>
          </a:graphicData>
        </a:graphic>
      </p:graphicFrame>
      <p:graphicFrame>
        <p:nvGraphicFramePr>
          <p:cNvPr id="285699" name="Object 3"/>
          <p:cNvGraphicFramePr>
            <a:graphicFrameLocks noChangeAspect="1"/>
          </p:cNvGraphicFramePr>
          <p:nvPr/>
        </p:nvGraphicFramePr>
        <p:xfrm>
          <a:off x="768345" y="2347913"/>
          <a:ext cx="3089275" cy="590550"/>
        </p:xfrm>
        <a:graphic>
          <a:graphicData uri="http://schemas.openxmlformats.org/presentationml/2006/ole">
            <p:oleObj spid="_x0000_s285699" name="Equation" r:id="rId6" imgW="1066680" imgH="203040" progId="">
              <p:embed/>
            </p:oleObj>
          </a:graphicData>
        </a:graphic>
      </p:graphicFrame>
      <p:graphicFrame>
        <p:nvGraphicFramePr>
          <p:cNvPr id="285700" name="Object 4"/>
          <p:cNvGraphicFramePr>
            <a:graphicFrameLocks noChangeAspect="1"/>
          </p:cNvGraphicFramePr>
          <p:nvPr/>
        </p:nvGraphicFramePr>
        <p:xfrm>
          <a:off x="1868483" y="3133725"/>
          <a:ext cx="2060575" cy="1144588"/>
        </p:xfrm>
        <a:graphic>
          <a:graphicData uri="http://schemas.openxmlformats.org/presentationml/2006/ole">
            <p:oleObj spid="_x0000_s285700" name="Equation" r:id="rId7" imgW="711000" imgH="393480" progId="">
              <p:embed/>
            </p:oleObj>
          </a:graphicData>
        </a:graphic>
      </p:graphicFrame>
      <p:graphicFrame>
        <p:nvGraphicFramePr>
          <p:cNvPr id="285701" name="Object 5"/>
          <p:cNvGraphicFramePr>
            <a:graphicFrameLocks noChangeAspect="1"/>
          </p:cNvGraphicFramePr>
          <p:nvPr/>
        </p:nvGraphicFramePr>
        <p:xfrm>
          <a:off x="1928794" y="4375150"/>
          <a:ext cx="1398588" cy="517525"/>
        </p:xfrm>
        <a:graphic>
          <a:graphicData uri="http://schemas.openxmlformats.org/presentationml/2006/ole">
            <p:oleObj spid="_x0000_s285701" name="Equation" r:id="rId8" imgW="482400" imgH="177480" progId="">
              <p:embed/>
            </p:oleObj>
          </a:graphicData>
        </a:graphic>
      </p:graphicFrame>
      <p:graphicFrame>
        <p:nvGraphicFramePr>
          <p:cNvPr id="285702" name="Object 6"/>
          <p:cNvGraphicFramePr>
            <a:graphicFrameLocks noChangeAspect="1"/>
          </p:cNvGraphicFramePr>
          <p:nvPr/>
        </p:nvGraphicFramePr>
        <p:xfrm>
          <a:off x="5000628" y="2357430"/>
          <a:ext cx="3530600" cy="590550"/>
        </p:xfrm>
        <a:graphic>
          <a:graphicData uri="http://schemas.openxmlformats.org/presentationml/2006/ole">
            <p:oleObj spid="_x0000_s285702" name="Equation" r:id="rId9" imgW="1218960" imgH="203040" progId="">
              <p:embed/>
            </p:oleObj>
          </a:graphicData>
        </a:graphic>
      </p:graphicFrame>
      <p:graphicFrame>
        <p:nvGraphicFramePr>
          <p:cNvPr id="285703" name="Object 7"/>
          <p:cNvGraphicFramePr>
            <a:graphicFrameLocks noChangeAspect="1"/>
          </p:cNvGraphicFramePr>
          <p:nvPr/>
        </p:nvGraphicFramePr>
        <p:xfrm>
          <a:off x="6629400" y="4429125"/>
          <a:ext cx="993775" cy="517525"/>
        </p:xfrm>
        <a:graphic>
          <a:graphicData uri="http://schemas.openxmlformats.org/presentationml/2006/ole">
            <p:oleObj spid="_x0000_s285703" name="Equation" r:id="rId10" imgW="342720" imgH="177480" progId="">
              <p:embed/>
            </p:oleObj>
          </a:graphicData>
        </a:graphic>
      </p:graphicFrame>
      <p:graphicFrame>
        <p:nvGraphicFramePr>
          <p:cNvPr id="285704" name="Object 8"/>
          <p:cNvGraphicFramePr>
            <a:graphicFrameLocks noChangeAspect="1"/>
          </p:cNvGraphicFramePr>
          <p:nvPr/>
        </p:nvGraphicFramePr>
        <p:xfrm>
          <a:off x="6583391" y="3071810"/>
          <a:ext cx="2060575" cy="1144588"/>
        </p:xfrm>
        <a:graphic>
          <a:graphicData uri="http://schemas.openxmlformats.org/presentationml/2006/ole">
            <p:oleObj spid="_x0000_s285704" name="Equation" r:id="rId11" imgW="711000" imgH="393480" progId="">
              <p:embed/>
            </p:oleObj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5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5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779455" y="642918"/>
          <a:ext cx="2720975" cy="1144588"/>
        </p:xfrm>
        <a:graphic>
          <a:graphicData uri="http://schemas.openxmlformats.org/presentationml/2006/ole">
            <p:oleObj spid="_x0000_s288770" name="Equation" r:id="rId3" imgW="939600" imgH="393480" progId="">
              <p:embed/>
            </p:oleObj>
          </a:graphicData>
        </a:graphic>
      </p:graphicFrame>
      <p:graphicFrame>
        <p:nvGraphicFramePr>
          <p:cNvPr id="288771" name="Object 3"/>
          <p:cNvGraphicFramePr>
            <a:graphicFrameLocks noChangeAspect="1"/>
          </p:cNvGraphicFramePr>
          <p:nvPr/>
        </p:nvGraphicFramePr>
        <p:xfrm>
          <a:off x="5270500" y="714375"/>
          <a:ext cx="2278063" cy="1144588"/>
        </p:xfrm>
        <a:graphic>
          <a:graphicData uri="http://schemas.openxmlformats.org/presentationml/2006/ole">
            <p:oleObj spid="_x0000_s288771" name="Equation" r:id="rId4" imgW="787320" imgH="393480" progId="">
              <p:embed/>
            </p:oleObj>
          </a:graphicData>
        </a:graphic>
      </p:graphicFrame>
      <p:graphicFrame>
        <p:nvGraphicFramePr>
          <p:cNvPr id="288772" name="Object 4"/>
          <p:cNvGraphicFramePr>
            <a:graphicFrameLocks noChangeAspect="1"/>
          </p:cNvGraphicFramePr>
          <p:nvPr/>
        </p:nvGraphicFramePr>
        <p:xfrm>
          <a:off x="885818" y="1784346"/>
          <a:ext cx="2686050" cy="1144588"/>
        </p:xfrm>
        <a:graphic>
          <a:graphicData uri="http://schemas.openxmlformats.org/presentationml/2006/ole">
            <p:oleObj spid="_x0000_s288772" name="Equation" r:id="rId5" imgW="927000" imgH="393480" progId="">
              <p:embed/>
            </p:oleObj>
          </a:graphicData>
        </a:graphic>
      </p:graphicFrame>
      <p:graphicFrame>
        <p:nvGraphicFramePr>
          <p:cNvPr id="288773" name="Object 5"/>
          <p:cNvGraphicFramePr>
            <a:graphicFrameLocks noChangeAspect="1"/>
          </p:cNvGraphicFramePr>
          <p:nvPr/>
        </p:nvGraphicFramePr>
        <p:xfrm>
          <a:off x="1868483" y="3070231"/>
          <a:ext cx="1989137" cy="1144587"/>
        </p:xfrm>
        <a:graphic>
          <a:graphicData uri="http://schemas.openxmlformats.org/presentationml/2006/ole">
            <p:oleObj spid="_x0000_s288773" name="Equation" r:id="rId6" imgW="685800" imgH="393480" progId="">
              <p:embed/>
            </p:oleObj>
          </a:graphicData>
        </a:graphic>
      </p:graphicFrame>
      <p:graphicFrame>
        <p:nvGraphicFramePr>
          <p:cNvPr id="288774" name="Object 6"/>
          <p:cNvGraphicFramePr>
            <a:graphicFrameLocks noChangeAspect="1"/>
          </p:cNvGraphicFramePr>
          <p:nvPr/>
        </p:nvGraphicFramePr>
        <p:xfrm>
          <a:off x="1857356" y="4283089"/>
          <a:ext cx="1250950" cy="1146175"/>
        </p:xfrm>
        <a:graphic>
          <a:graphicData uri="http://schemas.openxmlformats.org/presentationml/2006/ole">
            <p:oleObj spid="_x0000_s288774" name="Equation" r:id="rId7" imgW="431640" imgH="393480" progId="">
              <p:embed/>
            </p:oleObj>
          </a:graphicData>
        </a:graphic>
      </p:graphicFrame>
      <p:graphicFrame>
        <p:nvGraphicFramePr>
          <p:cNvPr id="288775" name="Object 7"/>
          <p:cNvGraphicFramePr>
            <a:graphicFrameLocks noChangeAspect="1"/>
          </p:cNvGraphicFramePr>
          <p:nvPr/>
        </p:nvGraphicFramePr>
        <p:xfrm>
          <a:off x="5629303" y="2205038"/>
          <a:ext cx="2943225" cy="590550"/>
        </p:xfrm>
        <a:graphic>
          <a:graphicData uri="http://schemas.openxmlformats.org/presentationml/2006/ole">
            <p:oleObj spid="_x0000_s288775" name="Equation" r:id="rId8" imgW="1015920" imgH="203040" progId="">
              <p:embed/>
            </p:oleObj>
          </a:graphicData>
        </a:graphic>
      </p:graphicFrame>
      <p:graphicFrame>
        <p:nvGraphicFramePr>
          <p:cNvPr id="288776" name="Object 8"/>
          <p:cNvGraphicFramePr>
            <a:graphicFrameLocks noChangeAspect="1"/>
          </p:cNvGraphicFramePr>
          <p:nvPr/>
        </p:nvGraphicFramePr>
        <p:xfrm>
          <a:off x="6429388" y="4284677"/>
          <a:ext cx="1104900" cy="1144587"/>
        </p:xfrm>
        <a:graphic>
          <a:graphicData uri="http://schemas.openxmlformats.org/presentationml/2006/ole">
            <p:oleObj spid="_x0000_s288776" name="Equation" r:id="rId9" imgW="380880" imgH="393480" progId="">
              <p:embed/>
            </p:oleObj>
          </a:graphicData>
        </a:graphic>
      </p:graphicFrame>
      <p:graphicFrame>
        <p:nvGraphicFramePr>
          <p:cNvPr id="288777" name="Object 9"/>
          <p:cNvGraphicFramePr>
            <a:graphicFrameLocks noChangeAspect="1"/>
          </p:cNvGraphicFramePr>
          <p:nvPr/>
        </p:nvGraphicFramePr>
        <p:xfrm>
          <a:off x="6429388" y="3141668"/>
          <a:ext cx="2208212" cy="1144588"/>
        </p:xfrm>
        <a:graphic>
          <a:graphicData uri="http://schemas.openxmlformats.org/presentationml/2006/ole">
            <p:oleObj spid="_x0000_s288777" name="Equation" r:id="rId10" imgW="761760" imgH="393480" progId="">
              <p:embed/>
            </p:oleObj>
          </a:graphicData>
        </a:graphic>
      </p:graphicFrame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1" name="AutoShape 9">
              <a:hlinkClick r:id="rId1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2" name="Text Box 10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3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4" name="Picture 7" descr="Golden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8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8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8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1106325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根据下面的条件列出比例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并解出来。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500034" y="2000240"/>
            <a:ext cx="5461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(1)96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2786063" y="2786063"/>
          <a:ext cx="2354262" cy="517525"/>
        </p:xfrm>
        <a:graphic>
          <a:graphicData uri="http://schemas.openxmlformats.org/presentationml/2006/ole">
            <p:oleObj spid="_x0000_s283649" name="Equation" r:id="rId4" imgW="812520" imgH="177480" progId="">
              <p:embed/>
            </p:oleObj>
          </a:graphicData>
        </a:graphic>
      </p:graphicFrame>
      <p:graphicFrame>
        <p:nvGraphicFramePr>
          <p:cNvPr id="283650" name="Object 7"/>
          <p:cNvGraphicFramePr>
            <a:graphicFrameLocks noChangeAspect="1"/>
          </p:cNvGraphicFramePr>
          <p:nvPr/>
        </p:nvGraphicFramePr>
        <p:xfrm>
          <a:off x="2197100" y="3473450"/>
          <a:ext cx="3089275" cy="590550"/>
        </p:xfrm>
        <a:graphic>
          <a:graphicData uri="http://schemas.openxmlformats.org/presentationml/2006/ole">
            <p:oleObj spid="_x0000_s283650" name="Equation" r:id="rId5" imgW="1066680" imgH="203040" progId="">
              <p:embed/>
            </p:oleObj>
          </a:graphicData>
        </a:graphic>
      </p:graphicFrame>
      <p:graphicFrame>
        <p:nvGraphicFramePr>
          <p:cNvPr id="283651" name="Object 8"/>
          <p:cNvGraphicFramePr>
            <a:graphicFrameLocks noChangeAspect="1"/>
          </p:cNvGraphicFramePr>
          <p:nvPr/>
        </p:nvGraphicFramePr>
        <p:xfrm>
          <a:off x="3571868" y="5446708"/>
          <a:ext cx="1250950" cy="515938"/>
        </p:xfrm>
        <a:graphic>
          <a:graphicData uri="http://schemas.openxmlformats.org/presentationml/2006/ole">
            <p:oleObj spid="_x0000_s283651" name="Equation" r:id="rId6" imgW="431640" imgH="177480" progId="">
              <p:embed/>
            </p:oleObj>
          </a:graphicData>
        </a:graphic>
      </p:graphicFrame>
      <p:graphicFrame>
        <p:nvGraphicFramePr>
          <p:cNvPr id="283652" name="Object 4"/>
          <p:cNvGraphicFramePr>
            <a:graphicFrameLocks noChangeAspect="1"/>
          </p:cNvGraphicFramePr>
          <p:nvPr/>
        </p:nvGraphicFramePr>
        <p:xfrm>
          <a:off x="3516318" y="4232271"/>
          <a:ext cx="1841500" cy="1144587"/>
        </p:xfrm>
        <a:graphic>
          <a:graphicData uri="http://schemas.openxmlformats.org/presentationml/2006/ole">
            <p:oleObj spid="_x0000_s283652" name="Equation" r:id="rId7" imgW="634680" imgH="393480" progId="">
              <p:embed/>
            </p:oleObj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000108"/>
            <a:ext cx="9144000" cy="1077218"/>
            <a:chOff x="0" y="1000108"/>
            <a:chExt cx="9144000" cy="1077218"/>
          </a:xfrm>
        </p:grpSpPr>
        <p:sp>
          <p:nvSpPr>
            <p:cNvPr id="7" name="圆角矩形 6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小红去文具店购买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元一个的笔记本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元钱能买几个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14282" y="2357430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看上面的题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回答下面的问题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214686"/>
            <a:ext cx="2820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有哪三种量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7356" y="421481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单价、数量和总价三种量。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1106325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根据下面的条件列出比例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并解出来。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500034" y="2000240"/>
            <a:ext cx="5461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(2)45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的比。</a:t>
            </a:r>
          </a:p>
        </p:txBody>
      </p:sp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2767013" y="2786063"/>
          <a:ext cx="2392362" cy="517525"/>
        </p:xfrm>
        <a:graphic>
          <a:graphicData uri="http://schemas.openxmlformats.org/presentationml/2006/ole">
            <p:oleObj spid="_x0000_s289794" name="Equation" r:id="rId4" imgW="825480" imgH="177480" progId="">
              <p:embed/>
            </p:oleObj>
          </a:graphicData>
        </a:graphic>
      </p:graphicFrame>
      <p:graphicFrame>
        <p:nvGraphicFramePr>
          <p:cNvPr id="283650" name="Object 7"/>
          <p:cNvGraphicFramePr>
            <a:graphicFrameLocks noChangeAspect="1"/>
          </p:cNvGraphicFramePr>
          <p:nvPr/>
        </p:nvGraphicFramePr>
        <p:xfrm>
          <a:off x="2197105" y="3473450"/>
          <a:ext cx="3089275" cy="590550"/>
        </p:xfrm>
        <a:graphic>
          <a:graphicData uri="http://schemas.openxmlformats.org/presentationml/2006/ole">
            <p:oleObj spid="_x0000_s289795" name="Equation" r:id="rId5" imgW="1066680" imgH="203040" progId="">
              <p:embed/>
            </p:oleObj>
          </a:graphicData>
        </a:graphic>
      </p:graphicFrame>
      <p:graphicFrame>
        <p:nvGraphicFramePr>
          <p:cNvPr id="283651" name="Object 8"/>
          <p:cNvGraphicFramePr>
            <a:graphicFrameLocks noChangeAspect="1"/>
          </p:cNvGraphicFramePr>
          <p:nvPr/>
        </p:nvGraphicFramePr>
        <p:xfrm>
          <a:off x="3525841" y="5446713"/>
          <a:ext cx="1546225" cy="515937"/>
        </p:xfrm>
        <a:graphic>
          <a:graphicData uri="http://schemas.openxmlformats.org/presentationml/2006/ole">
            <p:oleObj spid="_x0000_s289796" name="Equation" r:id="rId6" imgW="533160" imgH="177480" progId="">
              <p:embed/>
            </p:oleObj>
          </a:graphicData>
        </a:graphic>
      </p:graphicFrame>
      <p:graphicFrame>
        <p:nvGraphicFramePr>
          <p:cNvPr id="283652" name="Object 4"/>
          <p:cNvGraphicFramePr>
            <a:graphicFrameLocks noChangeAspect="1"/>
          </p:cNvGraphicFramePr>
          <p:nvPr/>
        </p:nvGraphicFramePr>
        <p:xfrm>
          <a:off x="3516318" y="4232271"/>
          <a:ext cx="1841500" cy="1144587"/>
        </p:xfrm>
        <a:graphic>
          <a:graphicData uri="http://schemas.openxmlformats.org/presentationml/2006/ole">
            <p:oleObj spid="_x0000_s289797" name="Equation" r:id="rId7" imgW="634680" imgH="393480" progId="">
              <p:embed/>
            </p:oleObj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生活中的数学。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42844" y="1142984"/>
            <a:ext cx="878684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李师傅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小时能加工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个零件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照这样计算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加工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48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个零件需要多长时间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7356" y="2714620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加工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个零件需要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36∶3=48∶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=4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答：加工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个零件需要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生活中的数学。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42844" y="1142984"/>
            <a:ext cx="878684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某加工厂做一批零件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若每天加工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,20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以完成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若每天多加工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需几天完成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7356" y="2714620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需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天完成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200+50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=200×20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=16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天完成。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生活中的数学。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42844" y="1142984"/>
            <a:ext cx="878684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一堆煤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辆卡车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次可以运完。如果要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次运完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需要安排几辆这样的卡车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7356" y="2714620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需要安排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辆这样的卡车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6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=3×8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=4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答：需要安排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辆这样的卡车。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9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0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573456"/>
            <a:ext cx="92154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一项工程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人去做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天刚好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完成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如果每人的工作效率相同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现在要提前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天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完成任务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需要增加多少人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5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1571604" y="2107946"/>
            <a:ext cx="488787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设现在需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要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完成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8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kumimoji="1" lang="zh-CN" altLang="en-US" sz="3200" dirty="0" smtClean="0">
                <a:latin typeface="华文楷体" pitchFamily="2" charset="-122"/>
                <a:ea typeface="华文楷体" pitchFamily="2" charset="-122"/>
              </a:rPr>
              <a:t>＝</a:t>
            </a:r>
            <a:r>
              <a:rPr kumimoji="1" lang="en-US" altLang="zh-CN" sz="3200" dirty="0" smtClean="0">
                <a:latin typeface="华文楷体" pitchFamily="2" charset="-122"/>
                <a:ea typeface="华文楷体" pitchFamily="2" charset="-122"/>
              </a:rPr>
              <a:t>120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15-10=5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（人）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772523"/>
            <a:ext cx="9144000" cy="1077218"/>
            <a:chOff x="0" y="1000108"/>
            <a:chExt cx="9144000" cy="1077218"/>
          </a:xfrm>
        </p:grpSpPr>
        <p:sp>
          <p:nvSpPr>
            <p:cNvPr id="3" name="圆角矩形 2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小红去文具店购买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元一个的笔记本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元钱能买几个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4282" y="2129845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看上面的题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回答下面的问题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3272853"/>
            <a:ext cx="5692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其中哪一种量是固定不变的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1736" y="427298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单价是固定不变的。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772523"/>
            <a:ext cx="9144000" cy="1077218"/>
            <a:chOff x="0" y="1000108"/>
            <a:chExt cx="9144000" cy="1077218"/>
          </a:xfrm>
        </p:grpSpPr>
        <p:sp>
          <p:nvSpPr>
            <p:cNvPr id="3" name="圆角矩形 2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小红去文具店购买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元一个的笔记本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元钱能买几个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4282" y="2129845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看上面的题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回答下面的问题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2857496"/>
            <a:ext cx="878687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哪两种量是变化的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这两种量是按怎样的规律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变化的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它们成什么关系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4429132"/>
            <a:ext cx="83920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数量和总价这两种量是变化的。总价随着数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量的增加而增加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随着数量的减少而减少。总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价和数量成正比例关系。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772523"/>
            <a:ext cx="9144000" cy="1077218"/>
            <a:chOff x="0" y="1000108"/>
            <a:chExt cx="9144000" cy="1077218"/>
          </a:xfrm>
        </p:grpSpPr>
        <p:sp>
          <p:nvSpPr>
            <p:cNvPr id="3" name="圆角矩形 2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小红去文具店购买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元一个的笔记本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元钱能买几个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4282" y="2129845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看上面的题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回答下面的问题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3072687"/>
            <a:ext cx="8786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如果小红用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元去购买钢笔呢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4001381"/>
            <a:ext cx="8545929" cy="149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如果用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元去购买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就是总价一定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数量和单价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成反比例的关系。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71472" y="4699431"/>
            <a:ext cx="6077603" cy="5869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李奶奶家上个月的水费是多少钱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7158" y="-714404"/>
            <a:ext cx="8208963" cy="5016500"/>
            <a:chOff x="357158" y="-714404"/>
            <a:chExt cx="8208963" cy="5016500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39215" y="3500438"/>
              <a:ext cx="1417674" cy="5869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+mj-ea"/>
                </a:rPr>
                <a:t>张大妈</a:t>
              </a: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5053793" y="3500438"/>
              <a:ext cx="1417674" cy="5869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+mj-ea"/>
                </a:rPr>
                <a:t>李奶奶</a:t>
              </a:r>
            </a:p>
          </p:txBody>
        </p:sp>
        <p:pic>
          <p:nvPicPr>
            <p:cNvPr id="19" name="Picture 12" descr="I:\新建文件夹\6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-714404"/>
              <a:ext cx="8208963" cy="501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>
              <a:off x="428596" y="1571612"/>
              <a:ext cx="2808288" cy="1450975"/>
            </a:xfrm>
            <a:prstGeom prst="wedgeRoundRectCallout">
              <a:avLst>
                <a:gd name="adj1" fmla="val 65259"/>
                <a:gd name="adj2" fmla="val -33282"/>
                <a:gd name="adj3" fmla="val 16667"/>
              </a:avLst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+mj-ea"/>
                  <a:ea typeface="+mj-ea"/>
                </a:rPr>
                <a:t>我们家上个月用了</a:t>
              </a:r>
              <a:r>
                <a:rPr lang="en-US" altLang="zh-CN" sz="2800" b="1" dirty="0">
                  <a:solidFill>
                    <a:schemeClr val="tx1"/>
                  </a:solidFill>
                  <a:latin typeface="+mj-ea"/>
                  <a:ea typeface="+mj-ea"/>
                </a:rPr>
                <a:t>8t</a:t>
              </a:r>
              <a:r>
                <a:rPr lang="zh-CN" altLang="en-US" sz="2800" b="1" dirty="0">
                  <a:solidFill>
                    <a:schemeClr val="tx1"/>
                  </a:solidFill>
                  <a:latin typeface="+mj-ea"/>
                  <a:ea typeface="+mj-ea"/>
                </a:rPr>
                <a:t>水</a:t>
              </a:r>
              <a:r>
                <a:rPr lang="en-US" altLang="zh-CN" sz="2800" b="1" dirty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+mj-ea"/>
                  <a:ea typeface="+mj-ea"/>
                </a:rPr>
                <a:t>水费是</a:t>
              </a:r>
              <a:r>
                <a:rPr lang="en-US" altLang="zh-CN" sz="2800" b="1" dirty="0">
                  <a:solidFill>
                    <a:schemeClr val="tx1"/>
                  </a:solidFill>
                  <a:latin typeface="+mj-ea"/>
                  <a:ea typeface="+mj-ea"/>
                </a:rPr>
                <a:t>28</a:t>
              </a:r>
              <a:r>
                <a:rPr lang="zh-CN" altLang="en-US" sz="2800" b="1" dirty="0">
                  <a:solidFill>
                    <a:schemeClr val="tx1"/>
                  </a:solidFill>
                  <a:latin typeface="+mj-ea"/>
                  <a:ea typeface="+mj-ea"/>
                </a:rPr>
                <a:t>元。</a:t>
              </a: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5715008" y="1785926"/>
              <a:ext cx="2786062" cy="1152525"/>
            </a:xfrm>
            <a:prstGeom prst="wedgeRoundRectCallout">
              <a:avLst>
                <a:gd name="adj1" fmla="val -57904"/>
                <a:gd name="adj2" fmla="val -54509"/>
                <a:gd name="adj3" fmla="val 16667"/>
              </a:avLst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r>
                <a:rPr lang="zh-CN" altLang="en-US" sz="3200" b="1">
                  <a:solidFill>
                    <a:schemeClr val="tx1"/>
                  </a:solidFill>
                  <a:latin typeface="+mj-ea"/>
                  <a:ea typeface="+mj-ea"/>
                </a:rPr>
                <a:t>我们家用了</a:t>
              </a:r>
              <a:r>
                <a:rPr lang="en-US" altLang="zh-CN" sz="3200" b="1">
                  <a:solidFill>
                    <a:schemeClr val="tx1"/>
                  </a:solidFill>
                  <a:latin typeface="+mj-ea"/>
                  <a:ea typeface="+mj-ea"/>
                </a:rPr>
                <a:t>10t</a:t>
              </a:r>
              <a:r>
                <a:rPr lang="zh-CN" altLang="en-US" sz="3200" b="1">
                  <a:solidFill>
                    <a:schemeClr val="tx1"/>
                  </a:solidFill>
                  <a:latin typeface="+mj-ea"/>
                  <a:ea typeface="+mj-ea"/>
                </a:rPr>
                <a:t>水。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4282" y="857232"/>
            <a:ext cx="3143272" cy="928694"/>
            <a:chOff x="214282" y="857232"/>
            <a:chExt cx="3143272" cy="928694"/>
          </a:xfrm>
        </p:grpSpPr>
        <p:sp>
          <p:nvSpPr>
            <p:cNvPr id="14" name="圆角矩形 13"/>
            <p:cNvSpPr/>
            <p:nvPr/>
          </p:nvSpPr>
          <p:spPr>
            <a:xfrm>
              <a:off x="214282" y="857232"/>
              <a:ext cx="314327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7158" y="857232"/>
              <a:ext cx="29674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算术方法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714480" y="1643050"/>
            <a:ext cx="64294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       28÷8×10</a:t>
            </a:r>
            <a:endParaRPr lang="zh-CN" altLang="zh-CN" sz="4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40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40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=3</a:t>
            </a:r>
            <a:r>
              <a:rPr lang="en-US" altLang="zh-CN" sz="40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5×10</a:t>
            </a:r>
            <a:endParaRPr lang="zh-CN" altLang="zh-CN" sz="4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40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40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=35(</a:t>
            </a:r>
            <a:r>
              <a:rPr lang="zh-CN" altLang="zh-CN" sz="40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0100" y="5497313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李奶奶家上个月的水费是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zh-CN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28926" y="500042"/>
            <a:ext cx="3143272" cy="928694"/>
            <a:chOff x="214282" y="857232"/>
            <a:chExt cx="3143272" cy="928694"/>
          </a:xfrm>
        </p:grpSpPr>
        <p:sp>
          <p:nvSpPr>
            <p:cNvPr id="13" name="圆角矩形 12"/>
            <p:cNvSpPr/>
            <p:nvPr/>
          </p:nvSpPr>
          <p:spPr>
            <a:xfrm>
              <a:off x="214282" y="857232"/>
              <a:ext cx="314327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7158" y="857232"/>
              <a:ext cx="29674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比例方法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357290" y="1428736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设李奶奶家上个月的水费是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3214678" y="2000240"/>
          <a:ext cx="2000250" cy="1165225"/>
        </p:xfrm>
        <a:graphic>
          <a:graphicData uri="http://schemas.openxmlformats.org/presentationml/2006/ole">
            <p:oleObj spid="_x0000_s251905" name="Equation" r:id="rId3" imgW="533160" imgH="393480" progId="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3552027" y="3214686"/>
            <a:ext cx="2020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=28×10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3571868" y="3763973"/>
          <a:ext cx="2667000" cy="1165225"/>
        </p:xfrm>
        <a:graphic>
          <a:graphicData uri="http://schemas.openxmlformats.org/presentationml/2006/ole">
            <p:oleObj spid="_x0000_s251906" name="Equation" r:id="rId4" imgW="711000" imgH="393480" progId="">
              <p:embed/>
            </p:oleObj>
          </a:graphicData>
        </a:graphic>
      </p:graphicFrame>
      <p:graphicFrame>
        <p:nvGraphicFramePr>
          <p:cNvPr id="251907" name="Object 3"/>
          <p:cNvGraphicFramePr>
            <a:graphicFrameLocks noChangeAspect="1"/>
          </p:cNvGraphicFramePr>
          <p:nvPr/>
        </p:nvGraphicFramePr>
        <p:xfrm>
          <a:off x="3643306" y="4797425"/>
          <a:ext cx="1571625" cy="525463"/>
        </p:xfrm>
        <a:graphic>
          <a:graphicData uri="http://schemas.openxmlformats.org/presentationml/2006/ole">
            <p:oleObj spid="_x0000_s251907" name="Equation" r:id="rId5" imgW="419040" imgH="17748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785786" y="5497313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李奶奶家上个月的水费是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6323</TotalTime>
  <Words>1645</Words>
  <Application>Microsoft Office PowerPoint</Application>
  <PresentationFormat>全屏显示(4:3)</PresentationFormat>
  <Paragraphs>222</Paragraphs>
  <Slides>35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人教版六年级数学下册第4单元</dc:title>
  <dc:creator>吉林梓翰教育图书有限公司</dc:creator>
  <cp:lastModifiedBy>lenovop</cp:lastModifiedBy>
  <cp:revision>1211</cp:revision>
  <dcterms:created xsi:type="dcterms:W3CDTF">2015-11-21T07:20:00Z</dcterms:created>
  <dcterms:modified xsi:type="dcterms:W3CDTF">2021-11-01T03:18:38Z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